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1" r:id="rId3"/>
    <p:sldId id="276" r:id="rId4"/>
    <p:sldId id="277" r:id="rId5"/>
    <p:sldId id="278" r:id="rId6"/>
    <p:sldId id="271" r:id="rId7"/>
    <p:sldId id="273" r:id="rId8"/>
    <p:sldId id="279" r:id="rId9"/>
    <p:sldId id="280" r:id="rId10"/>
    <p:sldId id="274" r:id="rId11"/>
    <p:sldId id="272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9B4F0"/>
    <a:srgbClr val="FFFFFF"/>
    <a:srgbClr val="F8F8F8"/>
    <a:srgbClr val="F4C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5324" autoAdjust="0"/>
  </p:normalViewPr>
  <p:slideViewPr>
    <p:cSldViewPr snapToGrid="0">
      <p:cViewPr varScale="1">
        <p:scale>
          <a:sx n="113" d="100"/>
          <a:sy n="113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27/11/15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27/11/15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Olearia </a:t>
            </a:r>
            <a:r>
              <a:rPr lang="en-AU" dirty="0" err="1" smtClean="0"/>
              <a:t>picridifolia</a:t>
            </a:r>
            <a:r>
              <a:rPr lang="en-AU" dirty="0" smtClean="0"/>
              <a:t>. </a:t>
            </a:r>
            <a:r>
              <a:rPr lang="en-AU" dirty="0"/>
              <a:t>EPBC rating - SA rare / Flinders Ranges vulnerable</a:t>
            </a:r>
          </a:p>
        </p:txBody>
      </p:sp>
    </p:spTree>
    <p:extLst>
      <p:ext uri="{BB962C8B-B14F-4D97-AF65-F5344CB8AC3E}">
        <p14:creationId xmlns:p14="http://schemas.microsoft.com/office/powerpoint/2010/main" val="176288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 dirty="0" err="1"/>
              <a:t>Biolink</a:t>
            </a:r>
            <a:r>
              <a:rPr lang="en-AU" dirty="0"/>
              <a:t> – revegetation of Caltowie &amp; Price Maurice Road (Formerly Stagg Road). To date over 12,000 plants have been planted along a 19km stretch of roadside. This project, in conjunction with Variety SA &amp; local schoolchildren, will continue into the future.</a:t>
            </a:r>
          </a:p>
          <a:p>
            <a:pPr fontAlgn="base"/>
            <a:r>
              <a:rPr lang="en-AU" dirty="0"/>
              <a:t>Revegetation of three blocks of land kindly donated to the group by a local community member and supporter.</a:t>
            </a:r>
          </a:p>
          <a:p>
            <a:pPr fontAlgn="base"/>
            <a:r>
              <a:rPr lang="en-AU" dirty="0"/>
              <a:t>With NRM funding and approval from Northern Areas Council, Tarcowie Springs has been fenced and revegetated. Regeneration has been remarkable now that stock has been removed.</a:t>
            </a:r>
          </a:p>
          <a:p>
            <a:pPr fontAlgn="base"/>
            <a:r>
              <a:rPr lang="en-AU" dirty="0" err="1"/>
              <a:t>Porosa</a:t>
            </a:r>
            <a:r>
              <a:rPr lang="en-AU" dirty="0"/>
              <a:t> Block (</a:t>
            </a:r>
            <a:r>
              <a:rPr lang="en-AU" dirty="0" err="1"/>
              <a:t>pt</a:t>
            </a:r>
            <a:r>
              <a:rPr lang="en-AU" dirty="0"/>
              <a:t> Section 329), the Tarcowie Dump and quarry sites have been revegetated with approval from Northern Areas Council.</a:t>
            </a:r>
          </a:p>
          <a:p>
            <a:pPr fontAlgn="base"/>
            <a:r>
              <a:rPr lang="en-AU" dirty="0"/>
              <a:t>Weed control working bees have eradicated sites infested with Boxthorn. Work continues to eradicate Peppercorn trees, Rice Millet, Horehound, Aleppo Pile, </a:t>
            </a:r>
            <a:r>
              <a:rPr lang="en-AU" dirty="0" err="1"/>
              <a:t>Scabiosa</a:t>
            </a:r>
            <a:r>
              <a:rPr lang="en-AU" dirty="0"/>
              <a:t>, Gazania, Soursob, </a:t>
            </a:r>
            <a:r>
              <a:rPr lang="en-AU" dirty="0" err="1"/>
              <a:t>Statice</a:t>
            </a:r>
            <a:r>
              <a:rPr lang="en-AU" dirty="0"/>
              <a:t> etc. Native plants actually help to suppress wild oats and other weeds, thus reducing fire risk.</a:t>
            </a:r>
          </a:p>
          <a:p>
            <a:pPr fontAlgn="base"/>
            <a:r>
              <a:rPr lang="en-AU" dirty="0"/>
              <a:t>Possum boxes have been installed to encourage a healthy possum population to aid in the reduction of Mistletoe infestation.</a:t>
            </a:r>
          </a:p>
          <a:p>
            <a:pPr fontAlgn="base"/>
            <a:r>
              <a:rPr lang="en-AU" dirty="0"/>
              <a:t>Revegetation projects have been carried out on several private properties. Activities include fencing, </a:t>
            </a:r>
            <a:r>
              <a:rPr lang="en-AU" dirty="0" err="1"/>
              <a:t>tubestock</a:t>
            </a:r>
            <a:r>
              <a:rPr lang="en-AU" dirty="0"/>
              <a:t> planting, weed control. Direct sowing in some areas has also been very successful.</a:t>
            </a:r>
          </a:p>
          <a:p>
            <a:pPr fontAlgn="base"/>
            <a:r>
              <a:rPr lang="en-AU" dirty="0"/>
              <a:t>Our group has assisted with funding applications for projects to fence and rehabilitate areas of remnant vegetation. We can also assist with plant identification and advice.</a:t>
            </a:r>
          </a:p>
          <a:p>
            <a:pPr fontAlgn="base"/>
            <a:r>
              <a:rPr lang="en-AU" dirty="0"/>
              <a:t>Seed collection plays a major part in revegetation projects. Seed is collected by members of the group with seed collecting permits to ensure only local seed is used for </a:t>
            </a:r>
            <a:r>
              <a:rPr lang="en-AU" dirty="0" err="1"/>
              <a:t>tubestock</a:t>
            </a:r>
            <a:r>
              <a:rPr lang="en-AU" dirty="0"/>
              <a:t> and direct sowing.</a:t>
            </a:r>
          </a:p>
          <a:p>
            <a:pPr fontAlgn="base"/>
            <a:r>
              <a:rPr lang="en-AU" dirty="0"/>
              <a:t>Watering plantings for the first year ensures a high success rate. Not the most popular task during summer months, but well worth the effort.</a:t>
            </a:r>
          </a:p>
          <a:p>
            <a:pPr fontAlgn="base"/>
            <a:r>
              <a:rPr lang="en-AU" dirty="0"/>
              <a:t>Bat boxes have been installed and are being monitored.</a:t>
            </a:r>
          </a:p>
          <a:p>
            <a:pPr fontAlgn="base"/>
            <a:r>
              <a:rPr lang="en-AU" dirty="0"/>
              <a:t>Programs to eradicate pest animals have been undertaken &amp; will continue to be a priority</a:t>
            </a:r>
          </a:p>
          <a:p>
            <a:pPr fontAlgn="base"/>
            <a:r>
              <a:rPr lang="en-AU" dirty="0"/>
              <a:t>Plant identification &amp; photo records are maintained to monitor populations of rare &amp; threatened plants. Photo points have been installed at all revegetation sites to maintain a record of development</a:t>
            </a:r>
          </a:p>
          <a:p>
            <a:pPr fontAlgn="base"/>
            <a:r>
              <a:rPr lang="en-AU" dirty="0"/>
              <a:t>Signage has been erected at all our project sites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4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01" y="191407"/>
            <a:ext cx="1412427" cy="13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29300" y="2210936"/>
            <a:ext cx="8215951" cy="2033517"/>
          </a:xfrm>
          <a:prstGeom prst="rect">
            <a:avLst/>
          </a:prstGeom>
          <a:solidFill>
            <a:srgbClr val="002060">
              <a:alpha val="85000"/>
            </a:srgbClr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500" dirty="0" smtClean="0">
                <a:solidFill>
                  <a:schemeClr val="bg1"/>
                </a:solidFill>
              </a:rPr>
              <a:t>Tarcowie Landcare Group</a:t>
            </a:r>
          </a:p>
          <a:p>
            <a:pPr algn="ctr"/>
            <a:r>
              <a:rPr lang="en-US" sz="12000" i="1" dirty="0" smtClean="0">
                <a:solidFill>
                  <a:schemeClr val="bg1"/>
                </a:solidFill>
              </a:rPr>
              <a:t>The story of an enduring country city partnership</a:t>
            </a:r>
          </a:p>
          <a:p>
            <a:pPr algn="ctr"/>
            <a:endParaRPr lang="en-US" sz="12000" i="1" dirty="0">
              <a:solidFill>
                <a:schemeClr val="bg1"/>
              </a:solidFill>
            </a:endParaRPr>
          </a:p>
          <a:p>
            <a:pPr algn="ctr"/>
            <a:r>
              <a:rPr lang="en-US" sz="12000" i="1" dirty="0">
                <a:solidFill>
                  <a:schemeClr val="bg1"/>
                </a:solidFill>
              </a:rPr>
              <a:t>Marc </a:t>
            </a:r>
            <a:r>
              <a:rPr lang="en-US" sz="12000" i="1" dirty="0" smtClean="0">
                <a:solidFill>
                  <a:schemeClr val="bg1"/>
                </a:solidFill>
              </a:rPr>
              <a:t>Ó Conaill</a:t>
            </a:r>
            <a:endParaRPr lang="en-US" sz="6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37716" y="521841"/>
            <a:ext cx="5421877" cy="655970"/>
          </a:xfrm>
          <a:prstGeom prst="rect">
            <a:avLst/>
          </a:prstGeom>
          <a:solidFill>
            <a:srgbClr val="002060"/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Voices of TLG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resources1.news.com.au/images/2007/01/30/va1237231816925/ian-5374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444" y="1517904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263" y="3217673"/>
            <a:ext cx="4200144" cy="2800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6143" y="1951821"/>
            <a:ext cx="3429000" cy="2561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060" y="4946905"/>
            <a:ext cx="256116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Gráinne </a:t>
            </a:r>
            <a:r>
              <a:rPr lang="en-AU" dirty="0" err="1" smtClean="0">
                <a:solidFill>
                  <a:schemeClr val="bg1"/>
                </a:solidFill>
              </a:rPr>
              <a:t>Ní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 err="1" smtClean="0">
                <a:solidFill>
                  <a:schemeClr val="bg1"/>
                </a:solidFill>
              </a:rPr>
              <a:t>Chonaill</a:t>
            </a:r>
            <a:endParaRPr lang="en-AU" dirty="0" smtClean="0">
              <a:solidFill>
                <a:schemeClr val="bg1"/>
              </a:solidFill>
            </a:endParaRPr>
          </a:p>
          <a:p>
            <a:pPr algn="ctr"/>
            <a:r>
              <a:rPr lang="en-AU" i="1" dirty="0">
                <a:solidFill>
                  <a:schemeClr val="bg1"/>
                </a:solidFill>
              </a:rPr>
              <a:t>y</a:t>
            </a:r>
            <a:r>
              <a:rPr lang="en-AU" i="1" dirty="0" smtClean="0">
                <a:solidFill>
                  <a:schemeClr val="bg1"/>
                </a:solidFill>
              </a:rPr>
              <a:t>oung member</a:t>
            </a:r>
            <a:endParaRPr lang="en-AU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3263" y="6017769"/>
            <a:ext cx="4200144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Kieran Brewer (R)</a:t>
            </a:r>
          </a:p>
          <a:p>
            <a:pPr algn="ctr"/>
            <a:r>
              <a:rPr lang="en-AU" i="1" dirty="0">
                <a:solidFill>
                  <a:schemeClr val="bg1"/>
                </a:solidFill>
              </a:rPr>
              <a:t>f</a:t>
            </a:r>
            <a:r>
              <a:rPr lang="en-AU" i="1" dirty="0" smtClean="0">
                <a:solidFill>
                  <a:schemeClr val="bg1"/>
                </a:solidFill>
              </a:rPr>
              <a:t>ounder</a:t>
            </a:r>
            <a:endParaRPr lang="en-AU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5444" y="4851654"/>
            <a:ext cx="28575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“</a:t>
            </a:r>
            <a:r>
              <a:rPr lang="en-AU" dirty="0" err="1" smtClean="0">
                <a:solidFill>
                  <a:schemeClr val="bg1"/>
                </a:solidFill>
              </a:rPr>
              <a:t>Canoee</a:t>
            </a:r>
            <a:r>
              <a:rPr lang="en-AU" dirty="0" smtClean="0">
                <a:solidFill>
                  <a:schemeClr val="bg1"/>
                </a:solidFill>
              </a:rPr>
              <a:t>” </a:t>
            </a:r>
            <a:r>
              <a:rPr lang="en-AU" dirty="0" err="1" smtClean="0">
                <a:solidFill>
                  <a:schemeClr val="bg1"/>
                </a:solidFill>
              </a:rPr>
              <a:t>Catford</a:t>
            </a:r>
            <a:endParaRPr lang="en-AU" dirty="0" smtClean="0">
              <a:solidFill>
                <a:schemeClr val="bg1"/>
              </a:solidFill>
            </a:endParaRPr>
          </a:p>
          <a:p>
            <a:pPr algn="ctr"/>
            <a:r>
              <a:rPr lang="en-AU" i="1" dirty="0" smtClean="0">
                <a:solidFill>
                  <a:schemeClr val="bg1"/>
                </a:solidFill>
              </a:rPr>
              <a:t>landholder</a:t>
            </a:r>
            <a:endParaRPr lang="en-A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71480" y="2715905"/>
            <a:ext cx="5421877" cy="1009933"/>
          </a:xfrm>
          <a:prstGeom prst="rect">
            <a:avLst/>
          </a:prstGeom>
          <a:solidFill>
            <a:srgbClr val="002060">
              <a:alpha val="85000"/>
            </a:srgbClr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Questions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745"/>
            <a:ext cx="12192000" cy="72576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5194296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5959625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4328580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3462864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2597148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0" y="1731432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0" y="865716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" y="0"/>
            <a:ext cx="12192000" cy="1534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" y="-15340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15342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7671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76800" y="15342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15342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15200" y="15342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34400" y="15342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53600" y="-23011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972800" y="15342"/>
            <a:ext cx="0" cy="8680174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6569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3987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1405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68823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6241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3659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21077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8495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55913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73333" y="595962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07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09925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27343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13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44761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2179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9597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7015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14433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31851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49271" y="512862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0528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17946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35364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23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52782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70200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7618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05036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22454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939872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57292" y="43072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6466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93884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11302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28720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46138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63556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80974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98392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15810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133230" y="3476291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0528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17946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35364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43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52782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70200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7618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05036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22454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39872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157292" y="2598812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6466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93884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11302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28720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46138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63556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80974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698392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915810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133230" y="176781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0528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17946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35364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63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52782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70200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87618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05036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722454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39872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157292" y="914385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76466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1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93884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2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611302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3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28720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4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46138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5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263556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6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480974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698392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78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15810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9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133230" y="83388"/>
            <a:ext cx="8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8</a:t>
            </a:r>
            <a:r>
              <a:rPr lang="en-AU" sz="4800" dirty="0" smtClean="0">
                <a:solidFill>
                  <a:schemeClr val="bg1">
                    <a:alpha val="52000"/>
                  </a:schemeClr>
                </a:solidFill>
                <a:latin typeface="Calibri Light" panose="020F0302020204030204" pitchFamily="34" charset="0"/>
              </a:rPr>
              <a:t>0</a:t>
            </a:r>
            <a:endParaRPr lang="en-AU" sz="4800" dirty="0">
              <a:solidFill>
                <a:schemeClr val="bg1">
                  <a:alpha val="52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6309" y="2597148"/>
            <a:ext cx="1210491" cy="865716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277" y="200555"/>
            <a:ext cx="1298448" cy="12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25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768" y="241935"/>
            <a:ext cx="1298448" cy="12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0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" y="196215"/>
            <a:ext cx="1298448" cy="126366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17904" y="500230"/>
            <a:ext cx="7498080" cy="655637"/>
          </a:xfrm>
          <a:prstGeom prst="rect">
            <a:avLst/>
          </a:prstGeom>
          <a:solidFill>
            <a:srgbClr val="002060"/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Tarcowie – The place of wash away water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1273" y="521739"/>
            <a:ext cx="5421313" cy="655637"/>
          </a:xfrm>
          <a:solidFill>
            <a:srgbClr val="002060"/>
          </a:solidFill>
          <a:effectLst>
            <a:softEdge rad="0"/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Tarcowie Landcare Group …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201" y="1670360"/>
            <a:ext cx="3287561" cy="3111495"/>
            <a:chOff x="8126841" y="1459652"/>
            <a:chExt cx="3287561" cy="31114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126841" y="1459652"/>
              <a:ext cx="3287561" cy="24555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26841" y="3924816"/>
              <a:ext cx="3287561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… is a fun place to grow and explore safely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41627" y="3525566"/>
            <a:ext cx="3287562" cy="3081316"/>
            <a:chOff x="3560568" y="3705851"/>
            <a:chExt cx="3287562" cy="3081316"/>
          </a:xfrm>
        </p:grpSpPr>
        <p:sp>
          <p:nvSpPr>
            <p:cNvPr id="10" name="TextBox 9"/>
            <p:cNvSpPr txBox="1"/>
            <p:nvPr/>
          </p:nvSpPr>
          <p:spPr>
            <a:xfrm>
              <a:off x="3560568" y="6140836"/>
              <a:ext cx="3287562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… engages with the community, especially the future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0568" y="3705851"/>
              <a:ext cx="3277306" cy="244786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875024" y="1206011"/>
            <a:ext cx="3287562" cy="2842535"/>
            <a:chOff x="6687891" y="750303"/>
            <a:chExt cx="3287562" cy="28425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6477" y="750303"/>
              <a:ext cx="3278976" cy="21859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87891" y="2946507"/>
              <a:ext cx="3287562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… uses every opportunity to learn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50910" y="3116046"/>
            <a:ext cx="2280097" cy="3712768"/>
            <a:chOff x="7475262" y="2555705"/>
            <a:chExt cx="2280097" cy="37127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088965" y="2942002"/>
              <a:ext cx="3052692" cy="22800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75262" y="5622142"/>
              <a:ext cx="2280097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… is supported by business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02540" y="3116045"/>
            <a:ext cx="3153001" cy="2995195"/>
            <a:chOff x="8916187" y="3480174"/>
            <a:chExt cx="3153001" cy="29951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6187" y="3480174"/>
              <a:ext cx="3153001" cy="236475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937032" y="5829038"/>
              <a:ext cx="3132156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… employs tried and tested models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94563" y="810096"/>
            <a:ext cx="3265464" cy="2545985"/>
            <a:chOff x="8527689" y="434260"/>
            <a:chExt cx="3265464" cy="25459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7689" y="434260"/>
              <a:ext cx="3265464" cy="217697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527689" y="2610913"/>
              <a:ext cx="3265464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… socialises to bind and share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66004" y="2131160"/>
            <a:ext cx="4504559" cy="3378419"/>
            <a:chOff x="3572956" y="1654529"/>
            <a:chExt cx="4504559" cy="33784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2956" y="1654529"/>
              <a:ext cx="4504559" cy="337841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44348" y="2411896"/>
              <a:ext cx="4161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dirty="0" smtClean="0">
                  <a:solidFill>
                    <a:schemeClr val="bg1"/>
                  </a:solidFill>
                </a:rPr>
                <a:t>HAVE NO MOBILE PHONE RECEPTION</a:t>
              </a:r>
              <a:endParaRPr lang="en-AU" sz="3200" dirty="0">
                <a:solidFill>
                  <a:schemeClr val="bg1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2700000">
              <a:off x="6537734" y="3390025"/>
              <a:ext cx="569844" cy="6367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06452" y="528127"/>
            <a:ext cx="5421877" cy="655970"/>
          </a:xfrm>
          <a:prstGeom prst="rect">
            <a:avLst/>
          </a:prstGeom>
          <a:solidFill>
            <a:srgbClr val="002060"/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Some Achievements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5893" y="1333578"/>
            <a:ext cx="7287904" cy="4825612"/>
          </a:xfrm>
          <a:prstGeom prst="rect">
            <a:avLst/>
          </a:prstGeom>
          <a:solidFill>
            <a:srgbClr val="00206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579426" y="1487308"/>
            <a:ext cx="6687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12,000 </a:t>
            </a:r>
            <a:r>
              <a:rPr lang="en-AU" dirty="0" smtClean="0">
                <a:solidFill>
                  <a:schemeClr val="bg1"/>
                </a:solidFill>
              </a:rPr>
              <a:t>plants along </a:t>
            </a:r>
            <a:r>
              <a:rPr lang="en-AU" sz="4400" dirty="0" smtClean="0">
                <a:solidFill>
                  <a:schemeClr val="bg1"/>
                </a:solidFill>
              </a:rPr>
              <a:t>19km</a:t>
            </a:r>
            <a:r>
              <a:rPr lang="en-AU" dirty="0" smtClean="0">
                <a:solidFill>
                  <a:schemeClr val="bg1"/>
                </a:solidFill>
              </a:rPr>
              <a:t> of roadside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426" y="5389749"/>
            <a:ext cx="526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$50,000 </a:t>
            </a:r>
            <a:r>
              <a:rPr lang="en-AU" sz="2000" dirty="0" smtClean="0">
                <a:solidFill>
                  <a:schemeClr val="bg1"/>
                </a:solidFill>
              </a:rPr>
              <a:t>in-kind contribution per year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9426" y="2194969"/>
            <a:ext cx="526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3 donated</a:t>
            </a:r>
            <a:r>
              <a:rPr lang="en-AU" dirty="0" smtClean="0">
                <a:solidFill>
                  <a:schemeClr val="bg1"/>
                </a:solidFill>
              </a:rPr>
              <a:t> blocks revegetated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9426" y="3034904"/>
            <a:ext cx="700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Tarcowie Springs </a:t>
            </a:r>
            <a:r>
              <a:rPr lang="en-AU" dirty="0" smtClean="0">
                <a:solidFill>
                  <a:schemeClr val="bg1"/>
                </a:solidFill>
              </a:rPr>
              <a:t>fenced and revegetated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9426" y="3812830"/>
            <a:ext cx="700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Dump </a:t>
            </a:r>
            <a:r>
              <a:rPr lang="en-AU" dirty="0" smtClean="0">
                <a:solidFill>
                  <a:schemeClr val="bg1"/>
                </a:solidFill>
              </a:rPr>
              <a:t>rehabilitated and revegetated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3546" y="4664388"/>
            <a:ext cx="700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</a:rPr>
              <a:t>Significant weeds </a:t>
            </a:r>
            <a:r>
              <a:rPr lang="en-AU" dirty="0" smtClean="0">
                <a:solidFill>
                  <a:schemeClr val="bg1"/>
                </a:solidFill>
              </a:rPr>
              <a:t>eradicated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37715" y="521841"/>
            <a:ext cx="7083203" cy="655970"/>
          </a:xfrm>
          <a:prstGeom prst="rect">
            <a:avLst/>
          </a:prstGeom>
          <a:solidFill>
            <a:srgbClr val="002060"/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Tarcowie Dump 2009 (before closure)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7716" y="521841"/>
            <a:ext cx="5421877" cy="655970"/>
          </a:xfrm>
          <a:prstGeom prst="rect">
            <a:avLst/>
          </a:prstGeom>
          <a:solidFill>
            <a:srgbClr val="002060"/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Tarcowie Dump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37716" y="571838"/>
            <a:ext cx="6427292" cy="655970"/>
          </a:xfrm>
          <a:prstGeom prst="rect">
            <a:avLst/>
          </a:prstGeom>
          <a:solidFill>
            <a:srgbClr val="002060"/>
          </a:solidFill>
          <a:effectLst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Challenges (and some Solutions)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5893" y="1333578"/>
            <a:ext cx="7683576" cy="5190052"/>
          </a:xfrm>
          <a:prstGeom prst="rect">
            <a:avLst/>
          </a:prstGeom>
          <a:solidFill>
            <a:srgbClr val="00206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2752760" y="1333578"/>
            <a:ext cx="6341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prstClr val="white"/>
                </a:solidFill>
              </a:rPr>
              <a:t>NRM funding model </a:t>
            </a:r>
            <a:r>
              <a:rPr lang="en-AU" dirty="0" smtClean="0">
                <a:solidFill>
                  <a:prstClr val="white"/>
                </a:solidFill>
              </a:rPr>
              <a:t>is problematic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752759" y="2791328"/>
            <a:ext cx="2714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prstClr val="white"/>
                </a:solidFill>
              </a:rPr>
              <a:t>Values </a:t>
            </a:r>
            <a:r>
              <a:rPr lang="en-AU" dirty="0" smtClean="0">
                <a:solidFill>
                  <a:prstClr val="white"/>
                </a:solidFill>
              </a:rPr>
              <a:t>can clash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2752758" y="3520203"/>
            <a:ext cx="7225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prstClr val="white"/>
                </a:solidFill>
              </a:rPr>
              <a:t>Some use of public land </a:t>
            </a:r>
            <a:r>
              <a:rPr lang="en-AU" dirty="0" smtClean="0">
                <a:solidFill>
                  <a:prstClr val="white"/>
                </a:solidFill>
              </a:rPr>
              <a:t>is questionable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752758" y="4977953"/>
            <a:ext cx="3419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prstClr val="white"/>
                </a:solidFill>
              </a:rPr>
              <a:t>Distances </a:t>
            </a:r>
            <a:r>
              <a:rPr lang="en-AU" dirty="0" smtClean="0">
                <a:solidFill>
                  <a:prstClr val="white"/>
                </a:solidFill>
              </a:rPr>
              <a:t>are great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2752758" y="5706827"/>
            <a:ext cx="7188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prstClr val="white"/>
                </a:solidFill>
              </a:rPr>
              <a:t>Harsh environment</a:t>
            </a:r>
            <a:r>
              <a:rPr lang="en-AU" dirty="0" smtClean="0">
                <a:solidFill>
                  <a:prstClr val="white"/>
                </a:solidFill>
              </a:rPr>
              <a:t> for revegetation and work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2752758" y="4249078"/>
            <a:ext cx="4689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solidFill>
                  <a:prstClr val="white"/>
                </a:solidFill>
              </a:rPr>
              <a:t>Project sites </a:t>
            </a:r>
            <a:r>
              <a:rPr lang="en-AU" dirty="0" smtClean="0">
                <a:solidFill>
                  <a:prstClr val="white"/>
                </a:solidFill>
              </a:rPr>
              <a:t>hard to come by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2752758" y="2062453"/>
            <a:ext cx="2799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prstClr val="white"/>
                </a:solidFill>
              </a:rPr>
              <a:t>Retaining</a:t>
            </a:r>
            <a:r>
              <a:rPr lang="en-AU" sz="4400" dirty="0" smtClean="0">
                <a:solidFill>
                  <a:prstClr val="white"/>
                </a:solidFill>
              </a:rPr>
              <a:t> </a:t>
            </a:r>
            <a:r>
              <a:rPr lang="en-AU" dirty="0" smtClean="0">
                <a:solidFill>
                  <a:prstClr val="white"/>
                </a:solidFill>
              </a:rPr>
              <a:t>NRM </a:t>
            </a:r>
            <a:r>
              <a:rPr lang="en-AU" sz="4400" dirty="0" smtClean="0">
                <a:solidFill>
                  <a:prstClr val="white"/>
                </a:solidFill>
              </a:rPr>
              <a:t>staff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4560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582</Words>
  <Application>Microsoft Macintosh PowerPoint</Application>
  <PresentationFormat>Custom</PresentationFormat>
  <Paragraphs>133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Calibri Light</vt:lpstr>
      <vt:lpstr>Ecology 16x9</vt:lpstr>
      <vt:lpstr>PowerPoint Presentation</vt:lpstr>
      <vt:lpstr>PowerPoint Presentation</vt:lpstr>
      <vt:lpstr>PowerPoint Presentation</vt:lpstr>
      <vt:lpstr>PowerPoint Presentation</vt:lpstr>
      <vt:lpstr>Tarcowie Landcare Group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2015-08-08T02:01:36Z</dcterms:created>
  <dcterms:modified xsi:type="dcterms:W3CDTF">2015-11-26T23:22:44Z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